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embeddedFontLst>
    <p:embeddedFont>
      <p:font typeface="DavidD" pitchFamily="2" charset="2"/>
      <p:regular r:id="rId13"/>
      <p:bold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EF9CF-AC87-421D-BB15-15F87E2BC172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B5D32-38E0-4653-AD46-A0611A934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1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619D8-00C6-434E-AC3F-CDF596DEC992}" type="slidenum">
              <a:rPr lang="en-US"/>
              <a:pPr/>
              <a:t>5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2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07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8C5202-2624-459A-810F-ECDA22EA16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67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5D2862-BF9E-4BF6-B75D-73B0CD1A3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2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9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7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7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4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9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9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2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E7F69-32E3-4D23-9ED5-72DED325FED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8CF8-0785-49F6-8626-2D71A26D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2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BF5-918B-4CD0-A58D-0FE7B1DBBDDB}" type="slidenum">
              <a:rPr lang="en-US"/>
              <a:pPr/>
              <a:t>1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>The Optimal System Incorporates Rote-Learning And Mnemonic Devices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r>
              <a:rPr lang="en-US"/>
              <a:t>Frequent active recall increases long-term retrieval</a:t>
            </a:r>
          </a:p>
          <a:p>
            <a:r>
              <a:rPr lang="en-US"/>
              <a:t>Deep-processing increases recall and enhances comprehension</a:t>
            </a:r>
          </a:p>
        </p:txBody>
      </p:sp>
      <p:pic>
        <p:nvPicPr>
          <p:cNvPr id="194565" name="Picture 5" descr="a7021_27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581525"/>
            <a:ext cx="12573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8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D818-206A-46EB-8203-F188505568AD}" type="slidenum">
              <a:rPr lang="en-US"/>
              <a:pPr/>
              <a:t>10</a:t>
            </a:fld>
            <a:endParaRPr lang="en-US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Vocabulary Blocks</a:t>
            </a:r>
            <a:br>
              <a:rPr lang="en-US" sz="4000"/>
            </a:br>
            <a:r>
              <a:rPr lang="en-US" sz="2400"/>
              <a:t>(Translation on back with new </a:t>
            </a:r>
            <a:r>
              <a:rPr lang="en-US" sz="2400">
                <a:latin typeface="DavidD" pitchFamily="2" charset="2"/>
              </a:rPr>
              <a:t>oheuxp</a:t>
            </a:r>
            <a:r>
              <a:rPr lang="en-US" sz="2400"/>
              <a:t>)</a:t>
            </a:r>
            <a:endParaRPr lang="en-US" sz="2400">
              <a:latin typeface="DavidD" pitchFamily="2" charset="2"/>
            </a:endParaRPr>
          </a:p>
        </p:txBody>
      </p:sp>
      <p:graphicFrame>
        <p:nvGraphicFramePr>
          <p:cNvPr id="189485" name="Group 45"/>
          <p:cNvGraphicFramePr>
            <a:graphicFrameLocks noGrp="1"/>
          </p:cNvGraphicFramePr>
          <p:nvPr>
            <p:ph type="tbl" idx="1"/>
          </p:nvPr>
        </p:nvGraphicFramePr>
        <p:xfrm>
          <a:off x="539750" y="1412875"/>
          <a:ext cx="8229600" cy="512057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331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(Hebrew word)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D" pitchFamily="2" charset="2"/>
                        </a:rPr>
                        <a:t>h°bŠg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D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(Hebrew antonym/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synonym)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D" pitchFamily="2" charset="2"/>
                        </a:rPr>
                        <a:t>rh¦aŠg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D" pitchFamily="2" charset="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(Present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D" pitchFamily="2" charset="2"/>
                        </a:rPr>
                        <a:t>euxp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D" pitchFamily="2" charset="2"/>
                        </a:rPr>
                        <a:t>o°h¨r‰m¦n‰C r¤J£t h¦N‹g h°b„g›,¤t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(Mnemonic clue)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52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Optional-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Sentence)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D" pitchFamily="2" charset="2"/>
                        </a:rPr>
                        <a:t>h°bŠg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didn’t have an umbrella, so he got soaking wet in the pouring rain.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9458" name="Picture 18" descr="bd0978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3465513"/>
            <a:ext cx="1316038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459" name="Picture 19" descr="j023424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3536950"/>
            <a:ext cx="12700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9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FDD2-125D-4D2D-BD1B-5B7493B6D720}" type="slidenum">
              <a:rPr lang="en-US"/>
              <a:pPr/>
              <a:t>2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Mnemonic Device?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Mnemonic devices are strategies for enhancing memory</a:t>
            </a:r>
          </a:p>
          <a:p>
            <a:r>
              <a:rPr lang="en-US"/>
              <a:t>They help to encode the information so that it will be easier to remember</a:t>
            </a:r>
          </a:p>
          <a:p>
            <a:r>
              <a:rPr lang="en-US"/>
              <a:t>They relate new information to information that is already known</a:t>
            </a:r>
          </a:p>
        </p:txBody>
      </p:sp>
    </p:spTree>
    <p:extLst>
      <p:ext uri="{BB962C8B-B14F-4D97-AF65-F5344CB8AC3E}">
        <p14:creationId xmlns:p14="http://schemas.microsoft.com/office/powerpoint/2010/main" val="12374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697E-7DC5-4BDC-BF49-CF3C8BE4D357}" type="slidenum">
              <a:rPr lang="en-US"/>
              <a:pPr/>
              <a:t>3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Simple Mnemonic Devices</a:t>
            </a:r>
            <a:br>
              <a:rPr lang="en-US" sz="4000"/>
            </a:br>
            <a:r>
              <a:rPr lang="en-US" sz="2800"/>
              <a:t>(pictorial representation of the word)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/>
          </a:p>
          <a:p>
            <a:endParaRPr lang="en-US" sz="2800"/>
          </a:p>
        </p:txBody>
      </p:sp>
      <p:pic>
        <p:nvPicPr>
          <p:cNvPr id="62475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1557338"/>
            <a:ext cx="3292475" cy="452596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0844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C669-961C-45D3-A62F-94FB3C1C7903}" type="slidenum">
              <a:rPr lang="en-US"/>
              <a:pPr/>
              <a:t>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Keyword Strategy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familiar word that sounds similar to the word to be remembered</a:t>
            </a:r>
          </a:p>
          <a:p>
            <a:r>
              <a:rPr lang="en-US"/>
              <a:t>The keyword could be connected to either the Hebrew word or to the English translation</a:t>
            </a:r>
          </a:p>
          <a:p>
            <a:r>
              <a:rPr lang="en-US"/>
              <a:t>A picture helps connect the word and its translation </a:t>
            </a:r>
          </a:p>
        </p:txBody>
      </p:sp>
    </p:spTree>
    <p:extLst>
      <p:ext uri="{BB962C8B-B14F-4D97-AF65-F5344CB8AC3E}">
        <p14:creationId xmlns:p14="http://schemas.microsoft.com/office/powerpoint/2010/main" val="17932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C7F5-02FA-4569-AEF6-9375DECAF96C}" type="slidenum">
              <a:rPr lang="en-US"/>
              <a:pPr/>
              <a:t>5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latin typeface="DavidD" pitchFamily="2" charset="2"/>
              </a:rPr>
              <a:t/>
            </a:r>
            <a:br>
              <a:rPr lang="en-US" sz="4800">
                <a:latin typeface="DavidD" pitchFamily="2" charset="2"/>
              </a:rPr>
            </a:br>
            <a:r>
              <a:rPr lang="en-US" sz="1800"/>
              <a:t>(front side of flashcard)</a:t>
            </a:r>
            <a:r>
              <a:rPr lang="en-US" sz="4800">
                <a:latin typeface="DavidD" pitchFamily="2" charset="2"/>
              </a:rPr>
              <a:t/>
            </a:r>
            <a:br>
              <a:rPr lang="en-US" sz="4800">
                <a:latin typeface="DavidD" pitchFamily="2" charset="2"/>
              </a:rPr>
            </a:br>
            <a:r>
              <a:rPr lang="en-US" sz="4800">
                <a:latin typeface="DavidD" pitchFamily="2" charset="2"/>
              </a:rPr>
              <a:t>h¯b‰pˆk</a:t>
            </a:r>
            <a:br>
              <a:rPr lang="en-US" sz="4800">
                <a:latin typeface="DavidD" pitchFamily="2" charset="2"/>
              </a:rPr>
            </a:br>
            <a:r>
              <a:rPr lang="en-US" sz="3600"/>
              <a:t>(picture sounds like translation</a:t>
            </a:r>
            <a:r>
              <a:rPr lang="en-US" sz="2800"/>
              <a:t>)</a:t>
            </a:r>
            <a:br>
              <a:rPr lang="en-US" sz="2800"/>
            </a:br>
            <a:endParaRPr lang="en-US" sz="2800"/>
          </a:p>
        </p:txBody>
      </p:sp>
      <p:pic>
        <p:nvPicPr>
          <p:cNvPr id="191493" name="Picture 5" descr="MCAN00221_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08288" y="3933825"/>
            <a:ext cx="1133475" cy="701675"/>
          </a:xfrm>
        </p:spPr>
      </p:pic>
      <p:pic>
        <p:nvPicPr>
          <p:cNvPr id="191494" name="Picture 6" descr="MCAN00221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2312988"/>
            <a:ext cx="1133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495" name="Picture 7" descr="MCAN00221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860800"/>
            <a:ext cx="1133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1496" name="Picture 8" descr="MCAN00221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457450"/>
            <a:ext cx="1133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86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1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91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A4137-621B-469D-A8CB-63D6A36C7E6E}" type="slidenum">
              <a:rPr lang="en-US"/>
              <a:pPr/>
              <a:t>6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/>
              <a:t>(back side of flashcard)</a:t>
            </a:r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/>
              <a:t>Before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>
                <a:latin typeface="DavidD" pitchFamily="2" charset="2"/>
              </a:rPr>
              <a:t>(oheuxp)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>
                <a:latin typeface="DavidD" pitchFamily="2" charset="2"/>
              </a:rPr>
              <a:t>.¤rœ¨t¨v›o‹g h¯b‰pˆk o¨v¨r‰c©t Uj©T§J°H³u -</a:t>
            </a:r>
          </a:p>
          <a:p>
            <a:pPr algn="r">
              <a:spcBef>
                <a:spcPct val="0"/>
              </a:spcBef>
              <a:buFontTx/>
              <a:buNone/>
            </a:pPr>
            <a:endParaRPr lang="en-US">
              <a:latin typeface="DavidD" pitchFamily="2" charset="2"/>
            </a:endParaRPr>
          </a:p>
          <a:p>
            <a:pPr algn="r">
              <a:spcBef>
                <a:spcPct val="0"/>
              </a:spcBef>
            </a:pPr>
            <a:endParaRPr lang="en-US">
              <a:latin typeface="DavidD" pitchFamily="2" charset="2"/>
            </a:endParaRPr>
          </a:p>
          <a:p>
            <a:pPr algn="r">
              <a:buFontTx/>
              <a:buNone/>
            </a:pPr>
            <a:endParaRPr lang="en-US" sz="4800">
              <a:latin typeface="DavidD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065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6F29-58AA-4F69-A980-F462AABC3F97}" type="slidenum">
              <a:rPr lang="en-US"/>
              <a:pPr/>
              <a:t>7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>
                <a:latin typeface="DavidD" pitchFamily="2" charset="2"/>
              </a:rPr>
              <a:t>v¨n¨a±b</a:t>
            </a:r>
            <a:r>
              <a:rPr lang="en-US" sz="4000"/>
              <a:t/>
            </a:r>
            <a:br>
              <a:rPr lang="en-US" sz="4000"/>
            </a:br>
            <a:r>
              <a:rPr lang="en-US" sz="4000"/>
              <a:t>(picture connects word to concept)</a:t>
            </a:r>
          </a:p>
        </p:txBody>
      </p:sp>
      <p:pic>
        <p:nvPicPr>
          <p:cNvPr id="19046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84550" y="3357563"/>
            <a:ext cx="3976688" cy="2192337"/>
          </a:xfrm>
          <a:noFill/>
        </p:spPr>
      </p:pic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358775" y="3536950"/>
            <a:ext cx="378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AAACHOOO!!!!!!</a:t>
            </a:r>
          </a:p>
        </p:txBody>
      </p:sp>
      <p:sp>
        <p:nvSpPr>
          <p:cNvPr id="190472" name="Oval 8"/>
          <p:cNvSpPr>
            <a:spLocks noChangeArrowheads="1"/>
          </p:cNvSpPr>
          <p:nvPr/>
        </p:nvSpPr>
        <p:spPr bwMode="auto">
          <a:xfrm>
            <a:off x="647700" y="3392488"/>
            <a:ext cx="3313113" cy="900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AAACHOO0O!!!!!</a:t>
            </a:r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>
            <a:off x="3348038" y="4184650"/>
            <a:ext cx="828675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1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904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8EE-E82D-4469-BF17-3A591BF67CDE}" type="slidenum">
              <a:rPr lang="en-US"/>
              <a:pPr/>
              <a:t>8</a:t>
            </a:fld>
            <a:endParaRPr lang="en-US"/>
          </a:p>
        </p:txBody>
      </p:sp>
      <p:pic>
        <p:nvPicPr>
          <p:cNvPr id="221190" name="Picture 6" descr="j041188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57450"/>
            <a:ext cx="2927350" cy="336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latin typeface="DavidD" pitchFamily="2" charset="2"/>
              </a:rPr>
              <a:t/>
            </a:r>
            <a:br>
              <a:rPr lang="en-US" sz="4800">
                <a:latin typeface="DavidD" pitchFamily="2" charset="2"/>
              </a:rPr>
            </a:br>
            <a:r>
              <a:rPr lang="en-US" sz="4800">
                <a:latin typeface="DavidD" pitchFamily="2" charset="2"/>
              </a:rPr>
              <a:t/>
            </a:r>
            <a:br>
              <a:rPr lang="en-US" sz="4800">
                <a:latin typeface="DavidD" pitchFamily="2" charset="2"/>
              </a:rPr>
            </a:br>
            <a:r>
              <a:rPr lang="en-US" sz="4800">
                <a:latin typeface="DavidD" pitchFamily="2" charset="2"/>
              </a:rPr>
              <a:t>s‹F</a:t>
            </a:r>
            <a:br>
              <a:rPr lang="en-US" sz="4800">
                <a:latin typeface="DavidD" pitchFamily="2" charset="2"/>
              </a:rPr>
            </a:br>
            <a:r>
              <a:rPr lang="en-US" sz="3200"/>
              <a:t>(connect picture to sound of Hebrew word)</a:t>
            </a:r>
            <a:br>
              <a:rPr lang="en-US" sz="3200"/>
            </a:br>
            <a:endParaRPr lang="en-US" sz="3200"/>
          </a:p>
        </p:txBody>
      </p:sp>
      <p:pic>
        <p:nvPicPr>
          <p:cNvPr id="221189" name="Picture 5" descr="an02610_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5988" y="3968750"/>
            <a:ext cx="1674812" cy="6810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1871663" y="4292600"/>
            <a:ext cx="1404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(Cod)</a:t>
            </a:r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 flipV="1">
            <a:off x="2916238" y="4329113"/>
            <a:ext cx="5762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4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6587E-2E3A-48E3-8E83-BBE01831BB3D}" type="slidenum">
              <a:rPr lang="en-US"/>
              <a:pPr/>
              <a:t>9</a:t>
            </a:fld>
            <a:endParaRPr lang="en-US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/>
              <a:t>River    -       </a:t>
            </a:r>
            <a:r>
              <a:rPr lang="en-US" sz="4800">
                <a:latin typeface="DavidD" pitchFamily="2" charset="2"/>
              </a:rPr>
              <a:t>r«ut±h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pic>
        <p:nvPicPr>
          <p:cNvPr id="266246" name="Picture 6" descr="j0335164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781300"/>
            <a:ext cx="3671888" cy="3003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247" name="Picture 7" descr="j025068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889250"/>
            <a:ext cx="25685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5580063" y="2205038"/>
            <a:ext cx="3313112" cy="93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(Oar sounds like</a:t>
            </a:r>
            <a:r>
              <a:rPr lang="en-US"/>
              <a:t> </a:t>
            </a:r>
            <a:r>
              <a:rPr lang="en-US" sz="2000"/>
              <a:t>“</a:t>
            </a:r>
            <a:r>
              <a:rPr lang="en-US" sz="2800">
                <a:latin typeface="DavidD" pitchFamily="2" charset="2"/>
              </a:rPr>
              <a:t>r«ut±h</a:t>
            </a:r>
            <a:r>
              <a:rPr lang="en-US" sz="2000"/>
              <a:t>”</a:t>
            </a:r>
            <a:r>
              <a:rPr lang="en-US" sz="2800"/>
              <a:t>)</a:t>
            </a:r>
            <a:endParaRPr lang="en-US" sz="2800">
              <a:latin typeface="DavidD" pitchFamily="2" charset="2"/>
            </a:endParaRPr>
          </a:p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DavidD</vt:lpstr>
      <vt:lpstr>Times New Roman</vt:lpstr>
      <vt:lpstr>Calibri</vt:lpstr>
      <vt:lpstr>Office Theme</vt:lpstr>
      <vt:lpstr> The Optimal System Incorporates Rote-Learning And Mnemonic Devices</vt:lpstr>
      <vt:lpstr>What Is A Mnemonic Device?</vt:lpstr>
      <vt:lpstr>Simple Mnemonic Devices (pictorial representation of the word)</vt:lpstr>
      <vt:lpstr>Keyword Strategy</vt:lpstr>
      <vt:lpstr> (front side of flashcard) h¯b‰pˆk (picture sounds like translation) </vt:lpstr>
      <vt:lpstr>(back side of flashcard)</vt:lpstr>
      <vt:lpstr>v¨n¨a±b (picture connects word to concept)</vt:lpstr>
      <vt:lpstr>  s‹F (connect picture to sound of Hebrew word) </vt:lpstr>
      <vt:lpstr>River    -       r«ut±h </vt:lpstr>
      <vt:lpstr>Vocabulary Blocks (Translation on back with new oheuxp)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Yaakov Aichenbaum</dc:creator>
  <cp:lastModifiedBy>Yaakov Aichenbaum</cp:lastModifiedBy>
  <cp:revision>3</cp:revision>
  <dcterms:created xsi:type="dcterms:W3CDTF">2012-07-16T19:51:26Z</dcterms:created>
  <dcterms:modified xsi:type="dcterms:W3CDTF">2012-09-04T14:15:12Z</dcterms:modified>
</cp:coreProperties>
</file>